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x="18288000" cy="10287000"/>
  <p:notesSz cx="6858000" cy="9144000"/>
  <p:embeddedFontLst>
    <p:embeddedFont>
      <p:font typeface="Abril Fatface" charset="1" panose="02000503000000020003"/>
      <p:regular r:id="rId34"/>
    </p:embeddedFont>
    <p:embeddedFont>
      <p:font typeface="Roboto" charset="1" panose="02000000000000000000"/>
      <p:regular r:id="rId35"/>
    </p:embeddedFont>
    <p:embeddedFont>
      <p:font typeface="Roboto Bold" charset="1" panose="02000000000000000000"/>
      <p:regular r:id="rId36"/>
    </p:embeddedFont>
    <p:embeddedFont>
      <p:font typeface="Arimo Bold" charset="1" panose="020B0704020202020204"/>
      <p:regular r:id="rId37"/>
    </p:embeddedFont>
    <p:embeddedFont>
      <p:font typeface="Glacial Indifference Bold" charset="1" panose="00000800000000000000"/>
      <p:regular r:id="rId38"/>
    </p:embeddedFont>
    <p:embeddedFont>
      <p:font typeface="Glacial Indifference" charset="1" panose="000000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2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3.jpe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4.jpe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jpe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464471" y="6535677"/>
            <a:ext cx="5359059" cy="643670"/>
            <a:chOff x="0" y="0"/>
            <a:chExt cx="9108599" cy="11061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109870" cy="1107440"/>
            </a:xfrm>
            <a:custGeom>
              <a:avLst/>
              <a:gdLst/>
              <a:ahLst/>
              <a:cxnLst/>
              <a:rect r="r" b="b" t="t" l="l"/>
              <a:pathLst>
                <a:path h="1107440" w="9109870">
                  <a:moveTo>
                    <a:pt x="8556149" y="45720"/>
                  </a:moveTo>
                  <a:cubicBezTo>
                    <a:pt x="8835549" y="45720"/>
                    <a:pt x="9062879" y="273050"/>
                    <a:pt x="9062879" y="552450"/>
                  </a:cubicBezTo>
                  <a:cubicBezTo>
                    <a:pt x="9062879" y="831850"/>
                    <a:pt x="8835549" y="1059180"/>
                    <a:pt x="8556149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8556149" y="45720"/>
                  </a:lnTo>
                  <a:moveTo>
                    <a:pt x="8556149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8556149" y="1107440"/>
                  </a:lnTo>
                  <a:cubicBezTo>
                    <a:pt x="8862220" y="1107440"/>
                    <a:pt x="9109870" y="859790"/>
                    <a:pt x="9109870" y="553720"/>
                  </a:cubicBezTo>
                  <a:cubicBezTo>
                    <a:pt x="9108599" y="247650"/>
                    <a:pt x="8860949" y="0"/>
                    <a:pt x="855614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4006936" y="3041286"/>
            <a:ext cx="10274128" cy="433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62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Project 2: Real-Time Sentiment Analysis using Apache Spark and Kafka</a:t>
            </a:r>
          </a:p>
          <a:p>
            <a:pPr algn="ctr">
              <a:lnSpc>
                <a:spcPts val="868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6273412" y="6617482"/>
            <a:ext cx="5741176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</a:t>
            </a: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 DRILLERS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970572"/>
            <a:ext cx="3575425" cy="1416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spc="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SECP3133</a:t>
            </a:r>
          </a:p>
          <a:p>
            <a:pPr algn="l">
              <a:lnSpc>
                <a:spcPts val="2800"/>
              </a:lnSpc>
            </a:pPr>
            <a:r>
              <a:rPr lang="en-US" sz="2000" spc="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HIGH</a:t>
            </a:r>
            <a:r>
              <a:rPr lang="en-US" sz="2000" spc="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PERFORMANCE DATA PROCESSING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684770"/>
            <a:ext cx="6256845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MUHAMMAD ANAS BIN MOHD PIKRI (A21SC0464)</a:t>
            </a:r>
          </a:p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MULYANI BINTI SARIPUDDIN (A22EC0223)</a:t>
            </a:r>
          </a:p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ALIATUL IZZAH BINTI JASMAN (A22EC0136)</a:t>
            </a:r>
          </a:p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THEVAN RAJU A/L JEGANATH (A22EC0286)</a:t>
            </a:r>
          </a:p>
          <a:p>
            <a:pPr algn="l">
              <a:lnSpc>
                <a:spcPts val="293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2541600" y="8875395"/>
            <a:ext cx="4717700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6 JULY 2026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7256" y="3381989"/>
            <a:ext cx="7434421" cy="6725396"/>
            <a:chOff x="0" y="0"/>
            <a:chExt cx="9912562" cy="8967195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8624" y="1254899"/>
              <a:ext cx="9893937" cy="77122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62493" indent="-281247" lvl="1">
                <a:lnSpc>
                  <a:spcPts val="5210"/>
                </a:lnSpc>
                <a:buFont typeface="Arial"/>
                <a:buChar char="•"/>
              </a:pPr>
              <a:r>
                <a:rPr lang="en-US" sz="2605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Source: Google Play Store reviews</a:t>
              </a:r>
            </a:p>
            <a:p>
              <a:pPr algn="l" marL="562493" indent="-281247" lvl="1">
                <a:lnSpc>
                  <a:spcPts val="5210"/>
                </a:lnSpc>
                <a:buFont typeface="Arial"/>
                <a:buChar char="•"/>
              </a:pPr>
              <a:r>
                <a:rPr lang="en-US" sz="2605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Apps: Touch 'n Go, Boost, Grab, Setel, Shopee</a:t>
              </a:r>
            </a:p>
            <a:p>
              <a:pPr algn="l" marL="562493" indent="-281247" lvl="1">
                <a:lnSpc>
                  <a:spcPts val="5210"/>
                </a:lnSpc>
                <a:buFont typeface="Arial"/>
                <a:buChar char="•"/>
              </a:pPr>
              <a:r>
                <a:rPr lang="en-US" sz="2605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Language: Bahasa Melayu</a:t>
              </a:r>
            </a:p>
            <a:p>
              <a:pPr algn="l" marL="562493" indent="-281247" lvl="1">
                <a:lnSpc>
                  <a:spcPts val="5210"/>
                </a:lnSpc>
                <a:buFont typeface="Arial"/>
                <a:buChar char="•"/>
              </a:pPr>
              <a:r>
                <a:rPr lang="en-US" sz="2605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Labeling Rule:</a:t>
              </a:r>
            </a:p>
            <a:p>
              <a:pPr algn="l" marL="562493" indent="-281247" lvl="1">
                <a:lnSpc>
                  <a:spcPts val="5210"/>
                </a:lnSpc>
                <a:buFont typeface="Arial"/>
                <a:buChar char="•"/>
              </a:pPr>
              <a:r>
                <a:rPr lang="en-US" sz="2605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⭐ 4–5 → Positive</a:t>
              </a:r>
            </a:p>
            <a:p>
              <a:pPr algn="l" marL="562493" indent="-281247" lvl="1">
                <a:lnSpc>
                  <a:spcPts val="5210"/>
                </a:lnSpc>
                <a:buFont typeface="Arial"/>
                <a:buChar char="•"/>
              </a:pPr>
              <a:r>
                <a:rPr lang="en-US" sz="2605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⭐ 3 → Neutral</a:t>
              </a:r>
            </a:p>
            <a:p>
              <a:pPr algn="l" marL="562493" indent="-281247" lvl="1">
                <a:lnSpc>
                  <a:spcPts val="5210"/>
                </a:lnSpc>
                <a:buFont typeface="Arial"/>
                <a:buChar char="•"/>
              </a:pPr>
              <a:r>
                <a:rPr lang="en-US" sz="2605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⭐ 1–2 → Negative</a:t>
              </a:r>
            </a:p>
            <a:p>
              <a:pPr algn="l" marL="562493" indent="-281247" lvl="1">
                <a:lnSpc>
                  <a:spcPts val="5210"/>
                </a:lnSpc>
                <a:buFont typeface="Arial"/>
                <a:buChar char="•"/>
              </a:pPr>
              <a:r>
                <a:rPr lang="en-US" sz="2605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Total Records: ~100,730 reviews</a:t>
              </a:r>
            </a:p>
            <a:p>
              <a:pPr algn="l">
                <a:lnSpc>
                  <a:spcPts val="5001"/>
                </a:lnSpc>
              </a:pPr>
            </a:p>
          </p:txBody>
        </p:sp>
        <p:grpSp>
          <p:nvGrpSpPr>
            <p:cNvPr name="Group 4" id="4"/>
            <p:cNvGrpSpPr/>
            <p:nvPr/>
          </p:nvGrpSpPr>
          <p:grpSpPr>
            <a:xfrm rot="0">
              <a:off x="0" y="0"/>
              <a:ext cx="7168013" cy="1090158"/>
              <a:chOff x="0" y="0"/>
              <a:chExt cx="7193428" cy="110617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7194698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7194698">
                    <a:moveTo>
                      <a:pt x="6640978" y="45720"/>
                    </a:moveTo>
                    <a:cubicBezTo>
                      <a:pt x="6920378" y="45720"/>
                      <a:pt x="7147708" y="273050"/>
                      <a:pt x="7147708" y="552450"/>
                    </a:cubicBezTo>
                    <a:cubicBezTo>
                      <a:pt x="7147708" y="831850"/>
                      <a:pt x="6920378" y="1059180"/>
                      <a:pt x="6640978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6640978" y="45720"/>
                    </a:lnTo>
                    <a:moveTo>
                      <a:pt x="6640978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6640978" y="1107440"/>
                    </a:lnTo>
                    <a:cubicBezTo>
                      <a:pt x="6947048" y="1107440"/>
                      <a:pt x="7194698" y="859790"/>
                      <a:pt x="7194698" y="553720"/>
                    </a:cubicBezTo>
                    <a:cubicBezTo>
                      <a:pt x="7193428" y="247650"/>
                      <a:pt x="6945778" y="0"/>
                      <a:pt x="664097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294816" y="238233"/>
              <a:ext cx="6578382" cy="5565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13"/>
                </a:lnSpc>
              </a:pPr>
              <a:r>
                <a:rPr lang="en-US" b="true" sz="250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DATAS</a:t>
              </a:r>
              <a:r>
                <a:rPr lang="en-US" b="true" sz="250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ET USED FOR TRAINING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800889" y="3381989"/>
            <a:ext cx="7040600" cy="6094504"/>
            <a:chOff x="0" y="0"/>
            <a:chExt cx="9387466" cy="812600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43210" y="1390368"/>
              <a:ext cx="9344256" cy="67356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31735" indent="-315867" lvl="1">
                <a:lnSpc>
                  <a:spcPts val="5852"/>
                </a:lnSpc>
                <a:buFont typeface="Arial"/>
                <a:buChar char="•"/>
              </a:pPr>
              <a:r>
                <a:rPr lang="en-US" sz="2926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Lowercase, emoji/punctuation removal (done before CSV)</a:t>
              </a:r>
            </a:p>
            <a:p>
              <a:pPr algn="l" marL="631735" indent="-315867" lvl="1">
                <a:lnSpc>
                  <a:spcPts val="5852"/>
                </a:lnSpc>
                <a:buFont typeface="Arial"/>
                <a:buChar char="•"/>
              </a:pPr>
              <a:r>
                <a:rPr lang="en-US" sz="2926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Stopword removal (NLTK)</a:t>
              </a:r>
            </a:p>
            <a:p>
              <a:pPr algn="l" marL="631735" indent="-315867" lvl="1">
                <a:lnSpc>
                  <a:spcPts val="5852"/>
                </a:lnSpc>
                <a:buFont typeface="Arial"/>
                <a:buChar char="•"/>
              </a:pPr>
              <a:r>
                <a:rPr lang="en-US" sz="2926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Whitespace normalization</a:t>
              </a:r>
            </a:p>
            <a:p>
              <a:pPr algn="l" marL="631735" indent="-315867" lvl="1">
                <a:lnSpc>
                  <a:spcPts val="5852"/>
                </a:lnSpc>
                <a:buFont typeface="Arial"/>
                <a:buChar char="•"/>
              </a:pPr>
              <a:r>
                <a:rPr lang="en-US" sz="2926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Tokenization (Keras Tokenizer)</a:t>
              </a:r>
            </a:p>
            <a:p>
              <a:pPr algn="l" marL="631735" indent="-315867" lvl="1">
                <a:lnSpc>
                  <a:spcPts val="5852"/>
                </a:lnSpc>
                <a:buFont typeface="Arial"/>
                <a:buChar char="•"/>
              </a:pPr>
              <a:r>
                <a:rPr lang="en-US" sz="2926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Padding (100 tokens)</a:t>
              </a:r>
            </a:p>
            <a:p>
              <a:pPr algn="l">
                <a:lnSpc>
                  <a:spcPts val="5852"/>
                </a:lnSpc>
              </a:pP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0" y="0"/>
              <a:ext cx="7123253" cy="1181831"/>
              <a:chOff x="0" y="0"/>
              <a:chExt cx="6594008" cy="110617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6595278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6595278">
                    <a:moveTo>
                      <a:pt x="6041558" y="45720"/>
                    </a:moveTo>
                    <a:cubicBezTo>
                      <a:pt x="6320958" y="45720"/>
                      <a:pt x="6548288" y="273050"/>
                      <a:pt x="6548288" y="552450"/>
                    </a:cubicBezTo>
                    <a:cubicBezTo>
                      <a:pt x="6548288" y="831850"/>
                      <a:pt x="6320958" y="1059180"/>
                      <a:pt x="6041558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6041558" y="45720"/>
                    </a:lnTo>
                    <a:moveTo>
                      <a:pt x="6041558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6041558" y="1107440"/>
                    </a:lnTo>
                    <a:cubicBezTo>
                      <a:pt x="6347628" y="1107440"/>
                      <a:pt x="6595278" y="859790"/>
                      <a:pt x="6595278" y="553720"/>
                    </a:cubicBezTo>
                    <a:cubicBezTo>
                      <a:pt x="6594008" y="247650"/>
                      <a:pt x="6346358" y="0"/>
                      <a:pt x="604155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43107"/>
              <a:ext cx="6212904" cy="6289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35"/>
                </a:lnSpc>
              </a:pPr>
              <a:r>
                <a:rPr lang="en-US" b="true" sz="2811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🧹 PREPROCESSING: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4704466" y="574246"/>
            <a:ext cx="8879068" cy="1368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Training Process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900786" y="876300"/>
            <a:ext cx="8879068" cy="1368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Training Process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689363" y="4382156"/>
          <a:ext cx="15973598" cy="2763659"/>
        </p:xfrm>
        <a:graphic>
          <a:graphicData uri="http://schemas.openxmlformats.org/drawingml/2006/table">
            <a:tbl>
              <a:tblPr/>
              <a:tblGrid>
                <a:gridCol w="2638732"/>
                <a:gridCol w="5646343"/>
                <a:gridCol w="4428384"/>
                <a:gridCol w="3260139"/>
              </a:tblGrid>
              <a:tr h="70055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Model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Text Vectorization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Input Format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Train/Test Split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8121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Naive Bayes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TF-IDF (5,000 words)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TF-IDF sparse matrix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80/20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2509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LSTM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Ker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as Tokenizer (10,000 vocab)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P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added sequences (100 tokens)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80/20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851" r="0" b="-238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55710" y="885825"/>
            <a:ext cx="8879068" cy="1170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Evaluation &amp; Latency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285702" y="3483945"/>
          <a:ext cx="15973598" cy="4440059"/>
        </p:xfrm>
        <a:graphic>
          <a:graphicData uri="http://schemas.openxmlformats.org/drawingml/2006/table">
            <a:tbl>
              <a:tblPr/>
              <a:tblGrid>
                <a:gridCol w="3315387"/>
                <a:gridCol w="7094246"/>
                <a:gridCol w="5563964"/>
              </a:tblGrid>
              <a:tr h="7208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Metric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Naiv</a:t>
                      </a: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e Bayes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LSTM (Keras)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83568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Accuracy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87.73%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88.00%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208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Macro F1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0.55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0.56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208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Neutral F1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0.00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0.04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208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Positive F1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0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.93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0.94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2087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Negative F1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0.71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0.71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  <p:grpSp>
        <p:nvGrpSpPr>
          <p:cNvPr name="Group 5" id="5"/>
          <p:cNvGrpSpPr/>
          <p:nvPr/>
        </p:nvGrpSpPr>
        <p:grpSpPr>
          <a:xfrm rot="0">
            <a:off x="1028700" y="2449750"/>
            <a:ext cx="4717700" cy="643670"/>
            <a:chOff x="0" y="0"/>
            <a:chExt cx="6290267" cy="858227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323624" y="0"/>
              <a:ext cx="5643019" cy="858227"/>
              <a:chOff x="0" y="0"/>
              <a:chExt cx="7193428" cy="110617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7194698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7194698">
                    <a:moveTo>
                      <a:pt x="6640978" y="45720"/>
                    </a:moveTo>
                    <a:cubicBezTo>
                      <a:pt x="6920378" y="45720"/>
                      <a:pt x="7147708" y="273050"/>
                      <a:pt x="7147708" y="552450"/>
                    </a:cubicBezTo>
                    <a:cubicBezTo>
                      <a:pt x="7147708" y="831850"/>
                      <a:pt x="6920378" y="1059180"/>
                      <a:pt x="6640978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6640978" y="45720"/>
                    </a:lnTo>
                    <a:moveTo>
                      <a:pt x="6640978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6640978" y="1107440"/>
                    </a:lnTo>
                    <a:cubicBezTo>
                      <a:pt x="6947048" y="1107440"/>
                      <a:pt x="7194698" y="859790"/>
                      <a:pt x="7194698" y="553720"/>
                    </a:cubicBezTo>
                    <a:cubicBezTo>
                      <a:pt x="7193428" y="247650"/>
                      <a:pt x="6945778" y="0"/>
                      <a:pt x="664097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0" y="128123"/>
              <a:ext cx="6290267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📊 EVALUATI</a:t>
              </a: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ON RESULTS: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285702" y="8257380"/>
            <a:ext cx="15715452" cy="1216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⚠️ LIMITATION:</a:t>
            </a:r>
          </a:p>
          <a:p>
            <a:pPr algn="l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Neutral class is underrepresented, affecting both models’ performance.</a:t>
            </a:r>
          </a:p>
          <a:p>
            <a:pPr algn="l" marL="496567" indent="-248284" lvl="1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Future improvement: Use manual labeling or balance data.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851" r="0" b="-238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55710" y="885825"/>
            <a:ext cx="8879068" cy="1170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Evaluation &amp; Latency</a:t>
            </a:r>
          </a:p>
        </p:txBody>
      </p: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1285702" y="3871517"/>
          <a:ext cx="15973598" cy="2973209"/>
        </p:xfrm>
        <a:graphic>
          <a:graphicData uri="http://schemas.openxmlformats.org/drawingml/2006/table">
            <a:tbl>
              <a:tblPr/>
              <a:tblGrid>
                <a:gridCol w="4007707"/>
                <a:gridCol w="6401926"/>
                <a:gridCol w="5563964"/>
              </a:tblGrid>
              <a:tr h="7148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Metric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Naiv</a:t>
                      </a: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e Bayes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LSTM (Keras)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82868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Total Time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9 seconds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11 minutes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148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Avg Latency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0.09 ms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6.55 ms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1484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Deployment Method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Broadcast/REST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UDF (in Spark)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  <p:grpSp>
        <p:nvGrpSpPr>
          <p:cNvPr name="Group 5" id="5"/>
          <p:cNvGrpSpPr/>
          <p:nvPr/>
        </p:nvGrpSpPr>
        <p:grpSpPr>
          <a:xfrm rot="0">
            <a:off x="1271418" y="2834213"/>
            <a:ext cx="6072192" cy="643670"/>
            <a:chOff x="0" y="0"/>
            <a:chExt cx="10320687" cy="11061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321957" cy="1107440"/>
            </a:xfrm>
            <a:custGeom>
              <a:avLst/>
              <a:gdLst/>
              <a:ahLst/>
              <a:cxnLst/>
              <a:rect r="r" b="b" t="t" l="l"/>
              <a:pathLst>
                <a:path h="1107440" w="10321957">
                  <a:moveTo>
                    <a:pt x="9768236" y="45720"/>
                  </a:moveTo>
                  <a:cubicBezTo>
                    <a:pt x="10047636" y="45720"/>
                    <a:pt x="10274967" y="273050"/>
                    <a:pt x="10274967" y="552450"/>
                  </a:cubicBezTo>
                  <a:cubicBezTo>
                    <a:pt x="10274967" y="831850"/>
                    <a:pt x="10047636" y="1059180"/>
                    <a:pt x="9768236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9768236" y="45720"/>
                  </a:lnTo>
                  <a:moveTo>
                    <a:pt x="9768236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9768236" y="1107440"/>
                  </a:lnTo>
                  <a:cubicBezTo>
                    <a:pt x="10074307" y="1107440"/>
                    <a:pt x="10321957" y="859790"/>
                    <a:pt x="10321957" y="553720"/>
                  </a:cubicBezTo>
                  <a:cubicBezTo>
                    <a:pt x="10320686" y="247650"/>
                    <a:pt x="10073036" y="0"/>
                    <a:pt x="976823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2916018"/>
            <a:ext cx="631491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3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⚡ PERFORMA</a:t>
            </a:r>
            <a:r>
              <a:rPr lang="en-US" b="true" sz="23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NCE (100,730 REVIEWS):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0627" y="7701976"/>
            <a:ext cx="15877382" cy="1837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SUMMARY</a:t>
            </a:r>
          </a:p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Naive Bayes is extremely fast and easy to scale</a:t>
            </a:r>
          </a:p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LSTM shows better accuracy and handles Malay structure better</a:t>
            </a:r>
          </a:p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Final Decision: LSTM was selected and deployed in Spark Kafka pipeline for real-time sentiment analysis.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681" t="-49967" r="-17681" b="-4996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26496" y="3873435"/>
            <a:ext cx="6635009" cy="2406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1"/>
              </a:lnSpc>
            </a:pPr>
            <a:r>
              <a:rPr lang="en-US" sz="6893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Apache System Architecture 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7266861"/>
            <a:ext cx="7351532" cy="1931613"/>
            <a:chOff x="0" y="0"/>
            <a:chExt cx="9802043" cy="257548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341433" y="1228860"/>
              <a:ext cx="9460611" cy="13466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99"/>
                </a:lnSpc>
              </a:pPr>
              <a:r>
                <a:rPr lang="en-US" sz="2199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High-throughput, fault-tolerant streaming platform; central nervous system for data flow.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323624" y="0"/>
              <a:ext cx="5643019" cy="858227"/>
              <a:chOff x="0" y="0"/>
              <a:chExt cx="7193428" cy="110617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194698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7194698">
                    <a:moveTo>
                      <a:pt x="6640978" y="45720"/>
                    </a:moveTo>
                    <a:cubicBezTo>
                      <a:pt x="6920378" y="45720"/>
                      <a:pt x="7147708" y="273050"/>
                      <a:pt x="7147708" y="552450"/>
                    </a:cubicBezTo>
                    <a:cubicBezTo>
                      <a:pt x="7147708" y="831850"/>
                      <a:pt x="6920378" y="1059180"/>
                      <a:pt x="6640978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6640978" y="45720"/>
                    </a:lnTo>
                    <a:moveTo>
                      <a:pt x="6640978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6640978" y="1107440"/>
                    </a:lnTo>
                    <a:cubicBezTo>
                      <a:pt x="6947048" y="1107440"/>
                      <a:pt x="7194698" y="859790"/>
                      <a:pt x="7194698" y="553720"/>
                    </a:cubicBezTo>
                    <a:cubicBezTo>
                      <a:pt x="7193428" y="247650"/>
                      <a:pt x="6945778" y="0"/>
                      <a:pt x="664097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0" y="128123"/>
              <a:ext cx="6290267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🎯</a:t>
              </a: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 OBJECTIVE: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07768" y="7266861"/>
            <a:ext cx="7351532" cy="2484063"/>
            <a:chOff x="0" y="0"/>
            <a:chExt cx="9802043" cy="331208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341433" y="1228860"/>
              <a:ext cx="9460611" cy="20832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79" indent="-237490" lvl="1">
                <a:lnSpc>
                  <a:spcPts val="4399"/>
                </a:lnSpc>
                <a:buFont typeface="Arial"/>
                <a:buChar char="•"/>
              </a:pPr>
              <a:r>
                <a:rPr lang="en-US" b="true" sz="21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Producers: </a:t>
              </a:r>
              <a:r>
                <a:rPr lang="en-US" sz="2199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Google Play Store scraper fetches reviews and publishes them as messages to Kafka topics.</a:t>
              </a: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323624" y="0"/>
              <a:ext cx="5643019" cy="858227"/>
              <a:chOff x="0" y="0"/>
              <a:chExt cx="7193428" cy="110617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7194698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7194698">
                    <a:moveTo>
                      <a:pt x="6640978" y="45720"/>
                    </a:moveTo>
                    <a:cubicBezTo>
                      <a:pt x="6920378" y="45720"/>
                      <a:pt x="7147708" y="273050"/>
                      <a:pt x="7147708" y="552450"/>
                    </a:cubicBezTo>
                    <a:cubicBezTo>
                      <a:pt x="7147708" y="831850"/>
                      <a:pt x="6920378" y="1059180"/>
                      <a:pt x="6640978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6640978" y="45720"/>
                    </a:lnTo>
                    <a:moveTo>
                      <a:pt x="6640978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6640978" y="1107440"/>
                    </a:lnTo>
                    <a:cubicBezTo>
                      <a:pt x="6947048" y="1107440"/>
                      <a:pt x="7194698" y="859790"/>
                      <a:pt x="7194698" y="553720"/>
                    </a:cubicBezTo>
                    <a:cubicBezTo>
                      <a:pt x="7193428" y="247650"/>
                      <a:pt x="6945778" y="0"/>
                      <a:pt x="664097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128123"/>
              <a:ext cx="6290267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KEY COMPONENT</a:t>
              </a:r>
            </a:p>
          </p:txBody>
        </p:sp>
      </p:grp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1028700" y="2899480"/>
          <a:ext cx="16230600" cy="3638550"/>
        </p:xfrm>
        <a:graphic>
          <a:graphicData uri="http://schemas.openxmlformats.org/drawingml/2006/table">
            <a:tbl>
              <a:tblPr/>
              <a:tblGrid>
                <a:gridCol w="4122937"/>
                <a:gridCol w="12107663"/>
              </a:tblGrid>
              <a:tr h="76060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Advantages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Explanation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7194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Decoupling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Producers &amp; consumers operate independently.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194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Backpressure Handling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Captures context, better with Malay slang and word order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194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Data Durability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Messages persisted on disk, preventing loss.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194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Scalability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Supports many consumers without interference.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  <p:sp>
        <p:nvSpPr>
          <p:cNvPr name="TextBox 14" id="14"/>
          <p:cNvSpPr txBox="true"/>
          <p:nvPr/>
        </p:nvSpPr>
        <p:spPr>
          <a:xfrm rot="0">
            <a:off x="1028700" y="541594"/>
            <a:ext cx="17250269" cy="189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Apache Kafka:</a:t>
            </a:r>
          </a:p>
          <a:p>
            <a:pPr algn="l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Real-time Data Ingestion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808047"/>
            <a:ext cx="7351532" cy="1931613"/>
            <a:chOff x="0" y="0"/>
            <a:chExt cx="9802043" cy="257548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341433" y="1228860"/>
              <a:ext cx="9460611" cy="13466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99"/>
                </a:lnSpc>
              </a:pPr>
              <a:r>
                <a:rPr lang="en-US" sz="2199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Scalable, high-throughput, fault-tolerant processing of live data streams.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323624" y="0"/>
              <a:ext cx="5643019" cy="858227"/>
              <a:chOff x="0" y="0"/>
              <a:chExt cx="7193428" cy="110617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194698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7194698">
                    <a:moveTo>
                      <a:pt x="6640978" y="45720"/>
                    </a:moveTo>
                    <a:cubicBezTo>
                      <a:pt x="6920378" y="45720"/>
                      <a:pt x="7147708" y="273050"/>
                      <a:pt x="7147708" y="552450"/>
                    </a:cubicBezTo>
                    <a:cubicBezTo>
                      <a:pt x="7147708" y="831850"/>
                      <a:pt x="6920378" y="1059180"/>
                      <a:pt x="6640978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6640978" y="45720"/>
                    </a:lnTo>
                    <a:moveTo>
                      <a:pt x="6640978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6640978" y="1107440"/>
                    </a:lnTo>
                    <a:cubicBezTo>
                      <a:pt x="6947048" y="1107440"/>
                      <a:pt x="7194698" y="859790"/>
                      <a:pt x="7194698" y="553720"/>
                    </a:cubicBezTo>
                    <a:cubicBezTo>
                      <a:pt x="7193428" y="247650"/>
                      <a:pt x="6945778" y="0"/>
                      <a:pt x="664097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0" y="128123"/>
              <a:ext cx="6290267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🎯</a:t>
              </a: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 OBJECTIVE: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07768" y="6808047"/>
            <a:ext cx="7351532" cy="3036513"/>
            <a:chOff x="0" y="0"/>
            <a:chExt cx="9802043" cy="404868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341433" y="1228860"/>
              <a:ext cx="9460611" cy="28198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4979" indent="-237490" lvl="1">
                <a:lnSpc>
                  <a:spcPts val="4399"/>
                </a:lnSpc>
                <a:buFont typeface="Arial"/>
                <a:buChar char="•"/>
              </a:pPr>
              <a:r>
                <a:rPr lang="en-US" b="true" sz="21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Consumers: </a:t>
              </a:r>
              <a:r>
                <a:rPr lang="en-US" sz="2199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Spark Streaming application subscribes to raw_reviews_topic and pulls messages.</a:t>
              </a:r>
            </a:p>
            <a:p>
              <a:pPr algn="l" marL="474979" indent="-237490" lvl="1">
                <a:lnSpc>
                  <a:spcPts val="4399"/>
                </a:lnSpc>
                <a:buFont typeface="Arial"/>
                <a:buChar char="•"/>
              </a:pPr>
              <a:r>
                <a:rPr lang="en-US" b="true" sz="21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Processing Model: </a:t>
              </a:r>
              <a:r>
                <a:rPr lang="en-US" sz="2199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Processes data in micro-batches (or continuously for lower latency).</a:t>
              </a: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323624" y="0"/>
              <a:ext cx="5643019" cy="858227"/>
              <a:chOff x="0" y="0"/>
              <a:chExt cx="7193428" cy="110617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7194698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7194698">
                    <a:moveTo>
                      <a:pt x="6640978" y="45720"/>
                    </a:moveTo>
                    <a:cubicBezTo>
                      <a:pt x="6920378" y="45720"/>
                      <a:pt x="7147708" y="273050"/>
                      <a:pt x="7147708" y="552450"/>
                    </a:cubicBezTo>
                    <a:cubicBezTo>
                      <a:pt x="7147708" y="831850"/>
                      <a:pt x="6920378" y="1059180"/>
                      <a:pt x="6640978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6640978" y="45720"/>
                    </a:lnTo>
                    <a:moveTo>
                      <a:pt x="6640978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6640978" y="1107440"/>
                    </a:lnTo>
                    <a:cubicBezTo>
                      <a:pt x="6947048" y="1107440"/>
                      <a:pt x="7194698" y="859790"/>
                      <a:pt x="7194698" y="553720"/>
                    </a:cubicBezTo>
                    <a:cubicBezTo>
                      <a:pt x="7193428" y="247650"/>
                      <a:pt x="6945778" y="0"/>
                      <a:pt x="664097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128123"/>
              <a:ext cx="6290267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KEY COMPONENTS</a:t>
              </a:r>
            </a:p>
          </p:txBody>
        </p:sp>
      </p:grp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1028700" y="2739161"/>
          <a:ext cx="16230600" cy="3638550"/>
        </p:xfrm>
        <a:graphic>
          <a:graphicData uri="http://schemas.openxmlformats.org/drawingml/2006/table">
            <a:tbl>
              <a:tblPr/>
              <a:tblGrid>
                <a:gridCol w="4122937"/>
                <a:gridCol w="12107663"/>
              </a:tblGrid>
              <a:tr h="76060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Advantages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Explanation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7194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Scalable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Handles large data volumes across clusters.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194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Fault Tolerance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Minimizes data loss during failures.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194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Real-time Processing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Processes live streams quickly.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7194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Unified Engine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Supports batch, streaming, ML, and graph workloads.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  <p:sp>
        <p:nvSpPr>
          <p:cNvPr name="TextBox 14" id="14"/>
          <p:cNvSpPr txBox="true"/>
          <p:nvPr/>
        </p:nvSpPr>
        <p:spPr>
          <a:xfrm rot="0">
            <a:off x="1028700" y="402376"/>
            <a:ext cx="17250269" cy="1908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Apache Spark Streaming:</a:t>
            </a:r>
          </a:p>
          <a:p>
            <a:pPr algn="l"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Real-time Data Processing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681" t="-49967" r="-17681" b="-4996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26496" y="3261300"/>
            <a:ext cx="6635009" cy="2406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1"/>
              </a:lnSpc>
            </a:pPr>
            <a:r>
              <a:rPr lang="en-US" sz="6893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Analysis and Results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69821" y="4947043"/>
            <a:ext cx="10863652" cy="4891937"/>
            <a:chOff x="0" y="0"/>
            <a:chExt cx="2861209" cy="12884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61209" cy="1288411"/>
            </a:xfrm>
            <a:custGeom>
              <a:avLst/>
              <a:gdLst/>
              <a:ahLst/>
              <a:cxnLst/>
              <a:rect r="r" b="b" t="t" l="l"/>
              <a:pathLst>
                <a:path h="1288411" w="2861209">
                  <a:moveTo>
                    <a:pt x="0" y="0"/>
                  </a:moveTo>
                  <a:lnTo>
                    <a:pt x="2861209" y="0"/>
                  </a:lnTo>
                  <a:lnTo>
                    <a:pt x="2861209" y="1288411"/>
                  </a:lnTo>
                  <a:lnTo>
                    <a:pt x="0" y="1288411"/>
                  </a:lnTo>
                  <a:close/>
                </a:path>
              </a:pathLst>
            </a:custGeom>
            <a:solidFill>
              <a:srgbClr val="A6A0D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861209" cy="13360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01315" y="4772048"/>
            <a:ext cx="5519283" cy="1931613"/>
            <a:chOff x="0" y="0"/>
            <a:chExt cx="7359044" cy="257548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256336" y="1228860"/>
              <a:ext cx="7102708" cy="13466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99"/>
                </a:lnSpc>
              </a:pPr>
              <a:r>
                <a:rPr lang="en-US" sz="2199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Transform raw e-wallet reviews into actionable insights.</a:t>
              </a:r>
            </a:p>
          </p:txBody>
        </p:sp>
        <p:grpSp>
          <p:nvGrpSpPr>
            <p:cNvPr name="Group 7" id="7"/>
            <p:cNvGrpSpPr/>
            <p:nvPr/>
          </p:nvGrpSpPr>
          <p:grpSpPr>
            <a:xfrm rot="0">
              <a:off x="242966" y="0"/>
              <a:ext cx="4236589" cy="858227"/>
              <a:chOff x="0" y="0"/>
              <a:chExt cx="5400584" cy="110617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5401854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5401854">
                    <a:moveTo>
                      <a:pt x="4848134" y="45720"/>
                    </a:moveTo>
                    <a:cubicBezTo>
                      <a:pt x="5127534" y="45720"/>
                      <a:pt x="5354863" y="273050"/>
                      <a:pt x="5354863" y="552450"/>
                    </a:cubicBezTo>
                    <a:cubicBezTo>
                      <a:pt x="5354863" y="831850"/>
                      <a:pt x="5127534" y="1059180"/>
                      <a:pt x="4848134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4848134" y="45720"/>
                    </a:lnTo>
                    <a:moveTo>
                      <a:pt x="4848134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4848134" y="1107440"/>
                    </a:lnTo>
                    <a:cubicBezTo>
                      <a:pt x="5154204" y="1107440"/>
                      <a:pt x="5401854" y="859790"/>
                      <a:pt x="5401854" y="553720"/>
                    </a:cubicBezTo>
                    <a:cubicBezTo>
                      <a:pt x="5400584" y="247650"/>
                      <a:pt x="5152934" y="0"/>
                      <a:pt x="4848134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0" y="128123"/>
              <a:ext cx="4722521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🎯</a:t>
              </a: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 OBJECTIVE:</a:t>
              </a:r>
            </a:p>
          </p:txBody>
        </p:sp>
      </p:grp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1501315" y="2186104"/>
          <a:ext cx="15757985" cy="1962150"/>
        </p:xfrm>
        <a:graphic>
          <a:graphicData uri="http://schemas.openxmlformats.org/drawingml/2006/table">
            <a:tbl>
              <a:tblPr/>
              <a:tblGrid>
                <a:gridCol w="4714800"/>
                <a:gridCol w="11043185"/>
              </a:tblGrid>
              <a:tr h="7296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Tools for Dashboard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Key Features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12325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Interactive Streamlit Dashboard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Real time data processing and interactive filtering for deep dives.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  <p:grpSp>
        <p:nvGrpSpPr>
          <p:cNvPr name="Group 11" id="11"/>
          <p:cNvGrpSpPr/>
          <p:nvPr/>
        </p:nvGrpSpPr>
        <p:grpSpPr>
          <a:xfrm rot="0">
            <a:off x="1501315" y="7322785"/>
            <a:ext cx="5970924" cy="1931613"/>
            <a:chOff x="0" y="0"/>
            <a:chExt cx="7961232" cy="2575484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277312" y="1228860"/>
              <a:ext cx="7683920" cy="13466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99"/>
                </a:lnSpc>
              </a:pPr>
              <a:r>
                <a:rPr lang="en-US" sz="2199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Sentiment changes over time, influenced by app updates or events.</a:t>
              </a:r>
            </a:p>
          </p:txBody>
        </p:sp>
        <p:grpSp>
          <p:nvGrpSpPr>
            <p:cNvPr name="Group 13" id="13"/>
            <p:cNvGrpSpPr/>
            <p:nvPr/>
          </p:nvGrpSpPr>
          <p:grpSpPr>
            <a:xfrm rot="0">
              <a:off x="262848" y="0"/>
              <a:ext cx="4583268" cy="858227"/>
              <a:chOff x="0" y="0"/>
              <a:chExt cx="5842511" cy="110617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5843781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5843781">
                    <a:moveTo>
                      <a:pt x="5290061" y="45720"/>
                    </a:moveTo>
                    <a:cubicBezTo>
                      <a:pt x="5569461" y="45720"/>
                      <a:pt x="5796792" y="273050"/>
                      <a:pt x="5796792" y="552450"/>
                    </a:cubicBezTo>
                    <a:cubicBezTo>
                      <a:pt x="5796792" y="831850"/>
                      <a:pt x="5569461" y="1059180"/>
                      <a:pt x="5290061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5290061" y="45720"/>
                    </a:lnTo>
                    <a:moveTo>
                      <a:pt x="5290061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5290061" y="1107440"/>
                    </a:lnTo>
                    <a:cubicBezTo>
                      <a:pt x="5596131" y="1107440"/>
                      <a:pt x="5843781" y="859790"/>
                      <a:pt x="5843781" y="553720"/>
                    </a:cubicBezTo>
                    <a:cubicBezTo>
                      <a:pt x="5842511" y="247650"/>
                      <a:pt x="5594861" y="0"/>
                      <a:pt x="5290061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5" id="15"/>
            <p:cNvSpPr txBox="true"/>
            <p:nvPr/>
          </p:nvSpPr>
          <p:spPr>
            <a:xfrm rot="0">
              <a:off x="0" y="128123"/>
              <a:ext cx="5108963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DYNAMIC TRENDS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7506567" y="5168868"/>
            <a:ext cx="10390159" cy="4448287"/>
          </a:xfrm>
          <a:custGeom>
            <a:avLst/>
            <a:gdLst/>
            <a:ahLst/>
            <a:cxnLst/>
            <a:rect r="r" b="b" t="t" l="l"/>
            <a:pathLst>
              <a:path h="4448287" w="10390159">
                <a:moveTo>
                  <a:pt x="0" y="0"/>
                </a:moveTo>
                <a:lnTo>
                  <a:pt x="10390159" y="0"/>
                </a:lnTo>
                <a:lnTo>
                  <a:pt x="10390159" y="4448287"/>
                </a:lnTo>
                <a:lnTo>
                  <a:pt x="0" y="44482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501315" y="552171"/>
            <a:ext cx="11941848" cy="1368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Dashboard Development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851" r="0" b="-23851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285702" y="3483945"/>
          <a:ext cx="15973598" cy="5695950"/>
        </p:xfrm>
        <a:graphic>
          <a:graphicData uri="http://schemas.openxmlformats.org/drawingml/2006/table">
            <a:tbl>
              <a:tblPr/>
              <a:tblGrid>
                <a:gridCol w="5087467"/>
                <a:gridCol w="10886131"/>
              </a:tblGrid>
              <a:tr h="69950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Finding Types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Explanation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124911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Overall Sentiment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647695" indent="-323848" lvl="1">
                        <a:lnSpc>
                          <a:spcPts val="41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Predominantly Positive</a:t>
                      </a:r>
                      <a:endParaRPr lang="en-US" sz="1100"/>
                    </a:p>
                    <a:p>
                      <a:pPr algn="l" marL="647695" indent="-323848" lvl="1">
                        <a:lnSpc>
                          <a:spcPts val="4199"/>
                        </a:lnSpc>
                        <a:buFont typeface="Arial"/>
                        <a:buChar char="•"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High user satisfaction with e-wallet services</a:t>
                      </a:r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24911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Mixed Feedback Present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647695" indent="-323848" lvl="1">
                        <a:lnSpc>
                          <a:spcPts val="41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Significant Neutral and Negative reviews</a:t>
                      </a:r>
                      <a:endParaRPr lang="en-US" sz="1100"/>
                    </a:p>
                    <a:p>
                      <a:pPr algn="l" marL="647695" indent="-323848" lvl="1">
                        <a:lnSpc>
                          <a:spcPts val="4199"/>
                        </a:lnSpc>
                        <a:buFont typeface="Arial"/>
                        <a:buChar char="•"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Indicates areas for specific improvement</a:t>
                      </a:r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24911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Dynamic Sentiment Trends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 marL="647695" indent="-323848" lvl="1">
                        <a:lnSpc>
                          <a:spcPts val="41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Fluctuations over time</a:t>
                      </a:r>
                      <a:endParaRPr lang="en-US" sz="1100"/>
                    </a:p>
                    <a:p>
                      <a:pPr algn="just" marL="647695" indent="-323848" lvl="1">
                        <a:lnSpc>
                          <a:spcPts val="4199"/>
                        </a:lnSpc>
                        <a:buFont typeface="Arial"/>
                        <a:buChar char="•"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Correlates with events like app updates or campaigns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.</a:t>
                      </a:r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24911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Specific Issues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647695" indent="-323848" lvl="1">
                        <a:lnSpc>
                          <a:spcPts val="41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Negative reviews often cite common pain points such as 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app crashes, slow transactions and customer service issues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  <p:grpSp>
        <p:nvGrpSpPr>
          <p:cNvPr name="Group 4" id="4"/>
          <p:cNvGrpSpPr/>
          <p:nvPr/>
        </p:nvGrpSpPr>
        <p:grpSpPr>
          <a:xfrm rot="0">
            <a:off x="1028700" y="2449750"/>
            <a:ext cx="5887691" cy="643670"/>
            <a:chOff x="0" y="0"/>
            <a:chExt cx="7850255" cy="858227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403883" y="0"/>
              <a:ext cx="7042489" cy="858227"/>
              <a:chOff x="0" y="0"/>
              <a:chExt cx="8977399" cy="110617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978669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8978669">
                    <a:moveTo>
                      <a:pt x="8424949" y="45720"/>
                    </a:moveTo>
                    <a:cubicBezTo>
                      <a:pt x="8704349" y="45720"/>
                      <a:pt x="8931679" y="273050"/>
                      <a:pt x="8931679" y="552450"/>
                    </a:cubicBezTo>
                    <a:cubicBezTo>
                      <a:pt x="8931679" y="831850"/>
                      <a:pt x="8704349" y="1059180"/>
                      <a:pt x="8424949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8424949" y="45720"/>
                    </a:lnTo>
                    <a:moveTo>
                      <a:pt x="8424949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8424949" y="1107440"/>
                    </a:lnTo>
                    <a:cubicBezTo>
                      <a:pt x="8731019" y="1107440"/>
                      <a:pt x="8978669" y="859790"/>
                      <a:pt x="8978669" y="553720"/>
                    </a:cubicBezTo>
                    <a:cubicBezTo>
                      <a:pt x="8977399" y="247650"/>
                      <a:pt x="8729749" y="0"/>
                      <a:pt x="842494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0" y="128123"/>
              <a:ext cx="7850255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📊 OUTCOME FROM ANALYSIS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955710" y="885825"/>
            <a:ext cx="8879068" cy="1170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Key Findings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6933370" y="1052675"/>
            <a:ext cx="325930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16933370" y="1182027"/>
            <a:ext cx="325930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76463"/>
            <a:ext cx="7433086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82286"/>
            <a:ext cx="7433086" cy="271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99"/>
              </a:lnSpc>
            </a:pPr>
            <a:r>
              <a:rPr lang="en-US" sz="21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Project Goal:</a:t>
            </a:r>
          </a:p>
          <a:p>
            <a:pPr algn="l" marL="474979" indent="-237490" lvl="1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Develop and implement a real-time sentiment analysis system.</a:t>
            </a:r>
          </a:p>
          <a:p>
            <a:pPr algn="l" marL="474980" indent="-237490" lvl="1">
              <a:lnSpc>
                <a:spcPts val="440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Leverage Apache Spark for big data processing and Apache Kafka for seamless data streaming.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660390"/>
            <a:ext cx="7433086" cy="3262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99"/>
              </a:lnSpc>
            </a:pPr>
            <a:r>
              <a:rPr lang="en-US" sz="21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Focus Area:</a:t>
            </a:r>
          </a:p>
          <a:p>
            <a:pPr algn="l" marL="474979" indent="-237490" lvl="1">
              <a:lnSpc>
                <a:spcPts val="4399"/>
              </a:lnSpc>
              <a:buFont typeface="Arial"/>
              <a:buChar char="•"/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Analyz</a:t>
            </a: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 user sentiments from Google Play Store reviews for popular Malaysian e-wallet/e-commerce apps: </a:t>
            </a:r>
            <a:r>
              <a:rPr lang="en-US" b="true" sz="21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Touch 'n Go, Boost, Grab, Setel</a:t>
            </a: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and </a:t>
            </a:r>
            <a:r>
              <a:rPr lang="en-US" b="true" sz="21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Shopee</a:t>
            </a: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algn="l" marL="474980" indent="-237490" lvl="1">
              <a:lnSpc>
                <a:spcPts val="440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Gain insights into user perceptions of these essential services in Malaysia.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500284" y="3851651"/>
            <a:ext cx="7433086" cy="5472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99"/>
              </a:lnSpc>
            </a:pPr>
            <a:r>
              <a:rPr lang="en-US" sz="2199" b="true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Key Pipeline Steps:</a:t>
            </a:r>
          </a:p>
          <a:p>
            <a:pPr algn="l" marL="474979" indent="-237490" lvl="1">
              <a:lnSpc>
                <a:spcPts val="439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 Ingestion: </a:t>
            </a: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Stream raw review data into Kafka.</a:t>
            </a:r>
          </a:p>
          <a:p>
            <a:pPr algn="l" marL="474979" indent="-237490" lvl="1">
              <a:lnSpc>
                <a:spcPts val="439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Data Processing &amp; NLP:</a:t>
            </a: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Utilize advanced NLP (cleaning, tokenization, feature generation).</a:t>
            </a:r>
          </a:p>
          <a:p>
            <a:pPr algn="l" marL="474979" indent="-237490" lvl="1">
              <a:lnSpc>
                <a:spcPts val="4399"/>
              </a:lnSpc>
              <a:buFont typeface="Arial"/>
              <a:buChar char="•"/>
            </a:pPr>
            <a:r>
              <a:rPr lang="en-US" b="true" sz="21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Sentiment Classification:</a:t>
            </a: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Deploy Machine Learning/Deep Learning models for positive, negative, neutral sentiment classification.</a:t>
            </a:r>
          </a:p>
          <a:p>
            <a:pPr algn="l" marL="474980" indent="-237490" lvl="1">
              <a:lnSpc>
                <a:spcPts val="4400"/>
              </a:lnSpc>
              <a:buFont typeface="Arial"/>
              <a:buChar char="•"/>
            </a:pPr>
            <a:r>
              <a:rPr lang="en-US" b="true" sz="22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Real-Time Visualization: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Present progressive insights on an interactive, user-friendly dashboard built with Streamlit.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851" r="0" b="-238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0303" y="2251680"/>
            <a:ext cx="15329881" cy="7341576"/>
          </a:xfrm>
          <a:custGeom>
            <a:avLst/>
            <a:gdLst/>
            <a:ahLst/>
            <a:cxnLst/>
            <a:rect r="r" b="b" t="t" l="l"/>
            <a:pathLst>
              <a:path h="7341576" w="15329881">
                <a:moveTo>
                  <a:pt x="0" y="0"/>
                </a:moveTo>
                <a:lnTo>
                  <a:pt x="15329881" y="0"/>
                </a:lnTo>
                <a:lnTo>
                  <a:pt x="15329881" y="7341576"/>
                </a:lnTo>
                <a:lnTo>
                  <a:pt x="0" y="73415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30303" y="885825"/>
            <a:ext cx="12411114" cy="1170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Outcome for Sentiment graph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851" r="0" b="-238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46283" y="2494508"/>
            <a:ext cx="13595434" cy="6510938"/>
          </a:xfrm>
          <a:custGeom>
            <a:avLst/>
            <a:gdLst/>
            <a:ahLst/>
            <a:cxnLst/>
            <a:rect r="r" b="b" t="t" l="l"/>
            <a:pathLst>
              <a:path h="6510938" w="13595434">
                <a:moveTo>
                  <a:pt x="0" y="0"/>
                </a:moveTo>
                <a:lnTo>
                  <a:pt x="13595434" y="0"/>
                </a:lnTo>
                <a:lnTo>
                  <a:pt x="13595434" y="6510939"/>
                </a:lnTo>
                <a:lnTo>
                  <a:pt x="0" y="65109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46283" y="399023"/>
            <a:ext cx="11676629" cy="2095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Outcome for All Sentiment Word Cloud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851" r="0" b="-238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51172" y="2341682"/>
            <a:ext cx="13985656" cy="6697818"/>
          </a:xfrm>
          <a:custGeom>
            <a:avLst/>
            <a:gdLst/>
            <a:ahLst/>
            <a:cxnLst/>
            <a:rect r="r" b="b" t="t" l="l"/>
            <a:pathLst>
              <a:path h="6697818" w="13985656">
                <a:moveTo>
                  <a:pt x="0" y="0"/>
                </a:moveTo>
                <a:lnTo>
                  <a:pt x="13985656" y="0"/>
                </a:lnTo>
                <a:lnTo>
                  <a:pt x="13985656" y="6697818"/>
                </a:lnTo>
                <a:lnTo>
                  <a:pt x="0" y="66978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51172" y="433522"/>
            <a:ext cx="11411725" cy="1908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Outcome for Neutral Sentiment Word Cloud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851" r="0" b="-238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05901" y="2209231"/>
            <a:ext cx="14076198" cy="6741179"/>
          </a:xfrm>
          <a:custGeom>
            <a:avLst/>
            <a:gdLst/>
            <a:ahLst/>
            <a:cxnLst/>
            <a:rect r="r" b="b" t="t" l="l"/>
            <a:pathLst>
              <a:path h="6741179" w="14076198">
                <a:moveTo>
                  <a:pt x="0" y="0"/>
                </a:moveTo>
                <a:lnTo>
                  <a:pt x="14076198" y="0"/>
                </a:lnTo>
                <a:lnTo>
                  <a:pt x="14076198" y="6741179"/>
                </a:lnTo>
                <a:lnTo>
                  <a:pt x="0" y="6741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05901" y="301070"/>
            <a:ext cx="11168897" cy="1908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Outcome for Positive Sentiment Word Cloud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851" r="0" b="-238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74226" y="2221878"/>
            <a:ext cx="14139548" cy="6771518"/>
          </a:xfrm>
          <a:custGeom>
            <a:avLst/>
            <a:gdLst/>
            <a:ahLst/>
            <a:cxnLst/>
            <a:rect r="r" b="b" t="t" l="l"/>
            <a:pathLst>
              <a:path h="6771518" w="14139548">
                <a:moveTo>
                  <a:pt x="0" y="0"/>
                </a:moveTo>
                <a:lnTo>
                  <a:pt x="14139548" y="0"/>
                </a:lnTo>
                <a:lnTo>
                  <a:pt x="14139548" y="6771518"/>
                </a:lnTo>
                <a:lnTo>
                  <a:pt x="0" y="67715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74226" y="22232"/>
            <a:ext cx="11389650" cy="1908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00"/>
              </a:lnSpc>
            </a:pPr>
            <a:r>
              <a:rPr lang="en-US" sz="55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Outcome for Negative Sentiment Word Cloud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681" t="-49967" r="-17681" b="-4996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67543" y="3873435"/>
            <a:ext cx="8952915" cy="2406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1"/>
              </a:lnSpc>
            </a:pPr>
            <a:r>
              <a:rPr lang="en-US" sz="6893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Model Comparison and Optimization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186104"/>
          <a:ext cx="16230600" cy="6572250"/>
        </p:xfrm>
        <a:graphic>
          <a:graphicData uri="http://schemas.openxmlformats.org/drawingml/2006/table">
            <a:tbl>
              <a:tblPr/>
              <a:tblGrid>
                <a:gridCol w="2366791"/>
                <a:gridCol w="6612394"/>
                <a:gridCol w="7251415"/>
              </a:tblGrid>
              <a:tr h="7269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Model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Naive Bayes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LSTM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230863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Usage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647692" indent="-323846" lvl="1">
                        <a:lnSpc>
                          <a:spcPts val="41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Not explicitly shown for real time streaming </a:t>
                      </a:r>
                      <a:endParaRPr lang="en-US" sz="1100"/>
                    </a:p>
                    <a:p>
                      <a:pPr algn="l" marL="647692" indent="-323846" lvl="1">
                        <a:lnSpc>
                          <a:spcPts val="4199"/>
                        </a:lnSpc>
                        <a:buFont typeface="Arial"/>
                        <a:buChar char="•"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Typically for batch processing or comparison</a:t>
                      </a:r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Real time data processing and interactive filtering for deep dives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7683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Strength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 Simplicity and Speed: 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Faster to train and make predictions 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Contextual Understanding: 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Excels at capturing word order and contextual nuances in text 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7683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Weakness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Assumption of Independence: 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May not capture complex relationships between words 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true">
                          <a:solidFill>
                            <a:srgbClr val="000000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Computational Cost: 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More resource intensive to train and potentially to deploy for real time inference  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-542094" y="618397"/>
            <a:ext cx="11941848" cy="1368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Model Comparison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643188"/>
          <a:ext cx="16230600" cy="6781800"/>
        </p:xfrm>
        <a:graphic>
          <a:graphicData uri="http://schemas.openxmlformats.org/drawingml/2006/table">
            <a:tbl>
              <a:tblPr/>
              <a:tblGrid>
                <a:gridCol w="2366791"/>
                <a:gridCol w="6612394"/>
                <a:gridCol w="7251415"/>
              </a:tblGrid>
              <a:tr h="73370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Model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Naive Bayes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LSTM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12393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Primary Focus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Speed, Resource Efficiency, and a reliable Baseline performance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Accuracy Maximization, then Inference Speed and Contextual Understanding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2393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Advantage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Faster training and prediction times, less computational overhead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Higher potential for sentiment accuracy, better understanding of nuanced text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78468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Challenge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Lower accuracy ceiling for complex language patterns which is limited context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Higher c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omputational 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c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ost </a:t>
                      </a: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(training &amp; inference) which requires more data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78468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Optimization Strategy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Feature engineering (n-grams), simpler model tuning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Hyperparameter tuning, advanced embeddings (BERT), model quantization or pruning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028700" y="728773"/>
            <a:ext cx="9535641" cy="1368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Model Optimization 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16933370" y="1052675"/>
            <a:ext cx="325930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6933370" y="1311379"/>
            <a:ext cx="325930" cy="0"/>
          </a:xfrm>
          <a:prstGeom prst="line">
            <a:avLst/>
          </a:prstGeom>
          <a:ln cap="flat" w="285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3566240" y="3926475"/>
            <a:ext cx="11155519" cy="2387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99"/>
              </a:lnSpc>
            </a:pPr>
            <a:r>
              <a:rPr lang="en-US" sz="13999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86310" y="2375368"/>
            <a:ext cx="11315379" cy="7411033"/>
          </a:xfrm>
          <a:custGeom>
            <a:avLst/>
            <a:gdLst/>
            <a:ahLst/>
            <a:cxnLst/>
            <a:rect r="r" b="b" t="t" l="l"/>
            <a:pathLst>
              <a:path h="7411033" w="11315379">
                <a:moveTo>
                  <a:pt x="0" y="0"/>
                </a:moveTo>
                <a:lnTo>
                  <a:pt x="11315380" y="0"/>
                </a:lnTo>
                <a:lnTo>
                  <a:pt x="11315380" y="7411034"/>
                </a:lnTo>
                <a:lnTo>
                  <a:pt x="0" y="74110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3542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61827" y="812795"/>
            <a:ext cx="14364347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96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Workflow Overview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60936" y="3803286"/>
            <a:ext cx="10274128" cy="3242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</a:pPr>
            <a:r>
              <a:rPr lang="en-US" sz="62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Data Acquisition </a:t>
            </a:r>
          </a:p>
          <a:p>
            <a:pPr algn="ctr">
              <a:lnSpc>
                <a:spcPts val="8680"/>
              </a:lnSpc>
            </a:pPr>
            <a:r>
              <a:rPr lang="en-US" sz="62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and </a:t>
            </a:r>
          </a:p>
          <a:p>
            <a:pPr algn="ctr">
              <a:lnSpc>
                <a:spcPts val="8680"/>
              </a:lnSpc>
            </a:pPr>
            <a:r>
              <a:rPr lang="en-US" sz="62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Processing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541600" y="8875395"/>
            <a:ext cx="4717700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6 JULY 2026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8832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268197" y="4517557"/>
            <a:ext cx="3127487" cy="643670"/>
            <a:chOff x="0" y="0"/>
            <a:chExt cx="5315677" cy="11061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16948" cy="1107440"/>
            </a:xfrm>
            <a:custGeom>
              <a:avLst/>
              <a:gdLst/>
              <a:ahLst/>
              <a:cxnLst/>
              <a:rect r="r" b="b" t="t" l="l"/>
              <a:pathLst>
                <a:path h="1107440" w="5316948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7658892" y="4517557"/>
            <a:ext cx="3127487" cy="643670"/>
            <a:chOff x="0" y="0"/>
            <a:chExt cx="5315677" cy="11061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16948" cy="1107440"/>
            </a:xfrm>
            <a:custGeom>
              <a:avLst/>
              <a:gdLst/>
              <a:ahLst/>
              <a:cxnLst/>
              <a:rect r="r" b="b" t="t" l="l"/>
              <a:pathLst>
                <a:path h="1107440" w="5316948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877502" y="4517557"/>
            <a:ext cx="3127487" cy="643670"/>
            <a:chOff x="0" y="0"/>
            <a:chExt cx="5315677" cy="11061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316948" cy="1107440"/>
            </a:xfrm>
            <a:custGeom>
              <a:avLst/>
              <a:gdLst/>
              <a:ahLst/>
              <a:cxnLst/>
              <a:rect r="r" b="b" t="t" l="l"/>
              <a:pathLst>
                <a:path h="1107440" w="5316948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4004989" y="3108728"/>
            <a:ext cx="3154085" cy="1008989"/>
          </a:xfrm>
          <a:custGeom>
            <a:avLst/>
            <a:gdLst/>
            <a:ahLst/>
            <a:cxnLst/>
            <a:rect r="r" b="b" t="t" l="l"/>
            <a:pathLst>
              <a:path h="1008989" w="3154085">
                <a:moveTo>
                  <a:pt x="0" y="0"/>
                </a:moveTo>
                <a:lnTo>
                  <a:pt x="3154085" y="0"/>
                </a:lnTo>
                <a:lnTo>
                  <a:pt x="3154085" y="1008990"/>
                </a:lnTo>
                <a:lnTo>
                  <a:pt x="0" y="10089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049588" y="4517557"/>
            <a:ext cx="3127487" cy="643670"/>
            <a:chOff x="0" y="0"/>
            <a:chExt cx="5315677" cy="11061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16948" cy="1107440"/>
            </a:xfrm>
            <a:custGeom>
              <a:avLst/>
              <a:gdLst/>
              <a:ahLst/>
              <a:cxnLst/>
              <a:rect r="r" b="b" t="t" l="l"/>
              <a:pathLst>
                <a:path h="1107440" w="5316948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440283" y="4517557"/>
            <a:ext cx="3127487" cy="643670"/>
            <a:chOff x="0" y="0"/>
            <a:chExt cx="5315677" cy="110617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316948" cy="1107440"/>
            </a:xfrm>
            <a:custGeom>
              <a:avLst/>
              <a:gdLst/>
              <a:ahLst/>
              <a:cxnLst/>
              <a:rect r="r" b="b" t="t" l="l"/>
              <a:pathLst>
                <a:path h="1107440" w="5316948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1539643" y="2538519"/>
            <a:ext cx="1803206" cy="1803206"/>
          </a:xfrm>
          <a:custGeom>
            <a:avLst/>
            <a:gdLst/>
            <a:ahLst/>
            <a:cxnLst/>
            <a:rect r="r" b="b" t="t" l="l"/>
            <a:pathLst>
              <a:path h="1803206" w="1803206">
                <a:moveTo>
                  <a:pt x="0" y="0"/>
                </a:moveTo>
                <a:lnTo>
                  <a:pt x="1803205" y="0"/>
                </a:lnTo>
                <a:lnTo>
                  <a:pt x="1803205" y="1803206"/>
                </a:lnTo>
                <a:lnTo>
                  <a:pt x="0" y="18032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789630" y="3108728"/>
            <a:ext cx="3138985" cy="1172696"/>
          </a:xfrm>
          <a:custGeom>
            <a:avLst/>
            <a:gdLst/>
            <a:ahLst/>
            <a:cxnLst/>
            <a:rect r="r" b="b" t="t" l="l"/>
            <a:pathLst>
              <a:path h="1172696" w="3138985">
                <a:moveTo>
                  <a:pt x="0" y="0"/>
                </a:moveTo>
                <a:lnTo>
                  <a:pt x="3138985" y="0"/>
                </a:lnTo>
                <a:lnTo>
                  <a:pt x="3138985" y="1172697"/>
                </a:lnTo>
                <a:lnTo>
                  <a:pt x="0" y="11726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617858" y="2637124"/>
            <a:ext cx="1990947" cy="1605995"/>
          </a:xfrm>
          <a:custGeom>
            <a:avLst/>
            <a:gdLst/>
            <a:ahLst/>
            <a:cxnLst/>
            <a:rect r="r" b="b" t="t" l="l"/>
            <a:pathLst>
              <a:path h="1605995" w="1990947">
                <a:moveTo>
                  <a:pt x="0" y="0"/>
                </a:moveTo>
                <a:lnTo>
                  <a:pt x="1990947" y="0"/>
                </a:lnTo>
                <a:lnTo>
                  <a:pt x="1990947" y="1605995"/>
                </a:lnTo>
                <a:lnTo>
                  <a:pt x="0" y="160599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0381" r="0" b="-13588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852825" y="2772290"/>
            <a:ext cx="2443812" cy="1565431"/>
          </a:xfrm>
          <a:custGeom>
            <a:avLst/>
            <a:gdLst/>
            <a:ahLst/>
            <a:cxnLst/>
            <a:rect r="r" b="b" t="t" l="l"/>
            <a:pathLst>
              <a:path h="1565431" w="2443812">
                <a:moveTo>
                  <a:pt x="0" y="0"/>
                </a:moveTo>
                <a:lnTo>
                  <a:pt x="2443812" y="0"/>
                </a:lnTo>
                <a:lnTo>
                  <a:pt x="2443812" y="1565431"/>
                </a:lnTo>
                <a:lnTo>
                  <a:pt x="0" y="156543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412910" y="468537"/>
            <a:ext cx="9260298" cy="1303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85"/>
              </a:lnSpc>
            </a:pPr>
            <a:r>
              <a:rPr lang="en-US" sz="756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Target Application</a:t>
            </a:r>
          </a:p>
        </p:txBody>
      </p:sp>
      <p:sp>
        <p:nvSpPr>
          <p:cNvPr name="AutoShape 19" id="19"/>
          <p:cNvSpPr/>
          <p:nvPr/>
        </p:nvSpPr>
        <p:spPr>
          <a:xfrm>
            <a:off x="10539966" y="1210602"/>
            <a:ext cx="1077892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20" id="20"/>
          <p:cNvSpPr txBox="true"/>
          <p:nvPr/>
        </p:nvSpPr>
        <p:spPr>
          <a:xfrm rot="0">
            <a:off x="7658892" y="5447011"/>
            <a:ext cx="3127487" cy="271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com.grabtaxi.passenger</a:t>
            </a:r>
          </a:p>
          <a:p>
            <a:pPr algn="ctr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Part of the Grab super app; used for rides, food delivery, and cashless transaction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77502" y="5437486"/>
            <a:ext cx="3390695" cy="2719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my.</a:t>
            </a:r>
            <a:r>
              <a:rPr lang="en-US" sz="2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com.tngdigital.ewallet</a:t>
            </a:r>
          </a:p>
          <a:p>
            <a:pPr algn="ctr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Widely used Malaysian e-wallet for toll payments, parking, shopping, and bills.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268197" y="5447011"/>
            <a:ext cx="3127487" cy="271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my.</a:t>
            </a: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com.myboost</a:t>
            </a:r>
          </a:p>
          <a:p>
            <a:pPr algn="ctr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Malaysian digital wallet offering cashback, bill payments, and QR code payments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004989" y="4599362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BOOST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395684" y="4599362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GRABPAY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14294" y="4599362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TOUCH’N GO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903930" y="8875395"/>
            <a:ext cx="2480140" cy="32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5 / 16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4440283" y="5447011"/>
            <a:ext cx="3127487" cy="271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com.shopee.pay</a:t>
            </a:r>
          </a:p>
          <a:p>
            <a:pPr algn="ctr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Shopee's integrated wallet for seamless online purchases and QR payments.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049588" y="5447011"/>
            <a:ext cx="3127487" cy="271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com.</a:t>
            </a: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setel.mobile</a:t>
            </a:r>
          </a:p>
          <a:p>
            <a:pPr algn="ctr">
              <a:lnSpc>
                <a:spcPts val="4399"/>
              </a:lnSpc>
            </a:pPr>
            <a:r>
              <a:rPr lang="en-US" sz="21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Fuel payment app by Petronas, allowing users to pay for petrol without leaving the car.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786380" y="4599362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SETEL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177075" y="4599362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SHOPEEPAY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15343" y="2726421"/>
            <a:ext cx="4384407" cy="643670"/>
            <a:chOff x="0" y="0"/>
            <a:chExt cx="7452020" cy="11061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53289" cy="1107440"/>
            </a:xfrm>
            <a:custGeom>
              <a:avLst/>
              <a:gdLst/>
              <a:ahLst/>
              <a:cxnLst/>
              <a:rect r="r" b="b" t="t" l="l"/>
              <a:pathLst>
                <a:path h="1107440" w="7453289">
                  <a:moveTo>
                    <a:pt x="6899570" y="45720"/>
                  </a:moveTo>
                  <a:cubicBezTo>
                    <a:pt x="7178970" y="45720"/>
                    <a:pt x="7406300" y="273050"/>
                    <a:pt x="7406300" y="552450"/>
                  </a:cubicBezTo>
                  <a:cubicBezTo>
                    <a:pt x="7406300" y="831850"/>
                    <a:pt x="7178970" y="1059180"/>
                    <a:pt x="6899570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6899570" y="45720"/>
                  </a:lnTo>
                  <a:moveTo>
                    <a:pt x="6899570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6899570" y="1107440"/>
                  </a:lnTo>
                  <a:cubicBezTo>
                    <a:pt x="7205639" y="1107440"/>
                    <a:pt x="7453289" y="859790"/>
                    <a:pt x="7453289" y="553720"/>
                  </a:cubicBezTo>
                  <a:cubicBezTo>
                    <a:pt x="7452020" y="247650"/>
                    <a:pt x="7204370" y="0"/>
                    <a:pt x="689957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AutoShape 5" id="5"/>
          <p:cNvSpPr/>
          <p:nvPr/>
        </p:nvSpPr>
        <p:spPr>
          <a:xfrm>
            <a:off x="12606663" y="1462780"/>
            <a:ext cx="1077892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9743854" y="2769870"/>
          <a:ext cx="7315200" cy="6153150"/>
        </p:xfrm>
        <a:graphic>
          <a:graphicData uri="http://schemas.openxmlformats.org/drawingml/2006/table">
            <a:tbl>
              <a:tblPr/>
              <a:tblGrid>
                <a:gridCol w="3657600"/>
                <a:gridCol w="3657600"/>
              </a:tblGrid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FFFFFF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Field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 b="true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Description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app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App 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username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Reviewer 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review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Raw text of review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rating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 to 5 stars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Date of review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028700" y="8875395"/>
            <a:ext cx="4717700" cy="32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WWW.REALLYGREATSITE.COM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8697" y="527425"/>
            <a:ext cx="11757966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Data Preprocessing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674892"/>
            <a:ext cx="8432495" cy="4446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90"/>
              </a:lnSpc>
            </a:pPr>
            <a:r>
              <a:rPr lang="en-US" sz="299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Sc</a:t>
            </a:r>
            <a:r>
              <a:rPr lang="en-US" sz="299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raping Details:</a:t>
            </a:r>
          </a:p>
          <a:p>
            <a:pPr algn="l" marL="646717" indent="-323358" lvl="1">
              <a:lnSpc>
                <a:spcPts val="5990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Tool Used: google-play-scraper (Python)</a:t>
            </a:r>
          </a:p>
          <a:p>
            <a:pPr algn="l" marL="646717" indent="-323358" lvl="1">
              <a:lnSpc>
                <a:spcPts val="5990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Runtime: Google Colab</a:t>
            </a:r>
          </a:p>
          <a:p>
            <a:pPr algn="l" marL="646717" indent="-323358" lvl="1">
              <a:lnSpc>
                <a:spcPts val="5990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Batch Size: 200 reviews per request</a:t>
            </a:r>
          </a:p>
          <a:p>
            <a:pPr algn="l" marL="646717" indent="-323358" lvl="1">
              <a:lnSpc>
                <a:spcPts val="5990"/>
              </a:lnSpc>
              <a:buFont typeface="Arial"/>
              <a:buChar char="•"/>
            </a:pPr>
            <a:r>
              <a:rPr lang="en-US" sz="299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Sort Order: Newest first</a:t>
            </a:r>
          </a:p>
          <a:p>
            <a:pPr algn="l">
              <a:lnSpc>
                <a:spcPts val="599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682050" y="2812036"/>
            <a:ext cx="471770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SCRAPING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903930" y="8875395"/>
            <a:ext cx="2480140" cy="32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3 / 16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51087" y="2570224"/>
            <a:ext cx="3650194" cy="643670"/>
            <a:chOff x="0" y="0"/>
            <a:chExt cx="6204104" cy="110617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205374" cy="1107440"/>
            </a:xfrm>
            <a:custGeom>
              <a:avLst/>
              <a:gdLst/>
              <a:ahLst/>
              <a:cxnLst/>
              <a:rect r="r" b="b" t="t" l="l"/>
              <a:pathLst>
                <a:path h="1107440" w="6205374">
                  <a:moveTo>
                    <a:pt x="5651654" y="45720"/>
                  </a:moveTo>
                  <a:cubicBezTo>
                    <a:pt x="5931054" y="45720"/>
                    <a:pt x="6158384" y="273050"/>
                    <a:pt x="6158384" y="552450"/>
                  </a:cubicBezTo>
                  <a:cubicBezTo>
                    <a:pt x="6158384" y="831850"/>
                    <a:pt x="5931054" y="1059180"/>
                    <a:pt x="5651654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5651654" y="45720"/>
                  </a:lnTo>
                  <a:moveTo>
                    <a:pt x="5651654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5651654" y="1107440"/>
                  </a:lnTo>
                  <a:cubicBezTo>
                    <a:pt x="5957724" y="1107440"/>
                    <a:pt x="6205374" y="859790"/>
                    <a:pt x="6205374" y="553720"/>
                  </a:cubicBezTo>
                  <a:cubicBezTo>
                    <a:pt x="6204104" y="247650"/>
                    <a:pt x="5956454" y="0"/>
                    <a:pt x="5651654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147377" y="4013994"/>
            <a:ext cx="3790161" cy="643670"/>
            <a:chOff x="0" y="0"/>
            <a:chExt cx="6442001" cy="11061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443271" cy="1107440"/>
            </a:xfrm>
            <a:custGeom>
              <a:avLst/>
              <a:gdLst/>
              <a:ahLst/>
              <a:cxnLst/>
              <a:rect r="r" b="b" t="t" l="l"/>
              <a:pathLst>
                <a:path h="1107440" w="6443271">
                  <a:moveTo>
                    <a:pt x="5889551" y="45720"/>
                  </a:moveTo>
                  <a:cubicBezTo>
                    <a:pt x="6168951" y="45720"/>
                    <a:pt x="6396281" y="273050"/>
                    <a:pt x="6396281" y="552450"/>
                  </a:cubicBezTo>
                  <a:cubicBezTo>
                    <a:pt x="6396281" y="831850"/>
                    <a:pt x="6168951" y="1059180"/>
                    <a:pt x="5889551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5889551" y="45720"/>
                  </a:lnTo>
                  <a:moveTo>
                    <a:pt x="5889551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5889551" y="1107440"/>
                  </a:lnTo>
                  <a:cubicBezTo>
                    <a:pt x="6195621" y="1107440"/>
                    <a:pt x="6443271" y="859790"/>
                    <a:pt x="6443271" y="553720"/>
                  </a:cubicBezTo>
                  <a:cubicBezTo>
                    <a:pt x="6442001" y="247650"/>
                    <a:pt x="6194351" y="0"/>
                    <a:pt x="588955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51087" y="5457764"/>
            <a:ext cx="3786452" cy="643670"/>
            <a:chOff x="0" y="0"/>
            <a:chExt cx="6435697" cy="11061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436966" cy="1107440"/>
            </a:xfrm>
            <a:custGeom>
              <a:avLst/>
              <a:gdLst/>
              <a:ahLst/>
              <a:cxnLst/>
              <a:rect r="r" b="b" t="t" l="l"/>
              <a:pathLst>
                <a:path h="1107440" w="6436966">
                  <a:moveTo>
                    <a:pt x="5883246" y="45720"/>
                  </a:moveTo>
                  <a:cubicBezTo>
                    <a:pt x="6162646" y="45720"/>
                    <a:pt x="6389977" y="273050"/>
                    <a:pt x="6389977" y="552450"/>
                  </a:cubicBezTo>
                  <a:cubicBezTo>
                    <a:pt x="6389977" y="831850"/>
                    <a:pt x="6162646" y="1059180"/>
                    <a:pt x="5883246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5883246" y="45720"/>
                  </a:lnTo>
                  <a:moveTo>
                    <a:pt x="5883246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5883246" y="1107440"/>
                  </a:lnTo>
                  <a:cubicBezTo>
                    <a:pt x="6189316" y="1107440"/>
                    <a:pt x="6436966" y="859790"/>
                    <a:pt x="6436966" y="553720"/>
                  </a:cubicBezTo>
                  <a:cubicBezTo>
                    <a:pt x="6435696" y="247650"/>
                    <a:pt x="6188046" y="0"/>
                    <a:pt x="588324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28700" y="6796759"/>
            <a:ext cx="3975542" cy="818209"/>
            <a:chOff x="0" y="0"/>
            <a:chExt cx="5315677" cy="110617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316948" cy="1107440"/>
            </a:xfrm>
            <a:custGeom>
              <a:avLst/>
              <a:gdLst/>
              <a:ahLst/>
              <a:cxnLst/>
              <a:rect r="r" b="b" t="t" l="l"/>
              <a:pathLst>
                <a:path h="1107440" w="5316948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264822" y="2954289"/>
            <a:ext cx="3127487" cy="643670"/>
            <a:chOff x="0" y="0"/>
            <a:chExt cx="5315677" cy="110617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16948" cy="1107440"/>
            </a:xfrm>
            <a:custGeom>
              <a:avLst/>
              <a:gdLst/>
              <a:ahLst/>
              <a:cxnLst/>
              <a:rect r="r" b="b" t="t" l="l"/>
              <a:pathLst>
                <a:path h="1107440" w="5316948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589118" y="4702865"/>
            <a:ext cx="4270093" cy="878831"/>
            <a:chOff x="0" y="0"/>
            <a:chExt cx="5315677" cy="110617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316948" cy="1107440"/>
            </a:xfrm>
            <a:custGeom>
              <a:avLst/>
              <a:gdLst/>
              <a:ahLst/>
              <a:cxnLst/>
              <a:rect r="r" b="b" t="t" l="l"/>
              <a:pathLst>
                <a:path h="1107440" w="5316948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8589118" y="6657389"/>
            <a:ext cx="4772593" cy="982251"/>
            <a:chOff x="0" y="0"/>
            <a:chExt cx="5315677" cy="110617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316948" cy="1107440"/>
            </a:xfrm>
            <a:custGeom>
              <a:avLst/>
              <a:gdLst/>
              <a:ahLst/>
              <a:cxnLst/>
              <a:rect r="r" b="b" t="t" l="l"/>
              <a:pathLst>
                <a:path h="1107440" w="5316948">
                  <a:moveTo>
                    <a:pt x="4763227" y="45720"/>
                  </a:moveTo>
                  <a:cubicBezTo>
                    <a:pt x="5042627" y="45720"/>
                    <a:pt x="5269957" y="273050"/>
                    <a:pt x="5269957" y="552450"/>
                  </a:cubicBezTo>
                  <a:cubicBezTo>
                    <a:pt x="5269957" y="831850"/>
                    <a:pt x="5042627" y="1059180"/>
                    <a:pt x="4763227" y="1059180"/>
                  </a:cubicBezTo>
                  <a:lnTo>
                    <a:pt x="553720" y="1059180"/>
                  </a:lnTo>
                  <a:cubicBezTo>
                    <a:pt x="274320" y="1059180"/>
                    <a:pt x="46990" y="831850"/>
                    <a:pt x="46990" y="552450"/>
                  </a:cubicBezTo>
                  <a:cubicBezTo>
                    <a:pt x="46990" y="273050"/>
                    <a:pt x="274320" y="45720"/>
                    <a:pt x="553720" y="45720"/>
                  </a:cubicBezTo>
                  <a:lnTo>
                    <a:pt x="4763227" y="45720"/>
                  </a:lnTo>
                  <a:moveTo>
                    <a:pt x="4763227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763227" y="1107440"/>
                  </a:lnTo>
                  <a:cubicBezTo>
                    <a:pt x="5069298" y="1107440"/>
                    <a:pt x="5316948" y="859790"/>
                    <a:pt x="5316948" y="553720"/>
                  </a:cubicBezTo>
                  <a:cubicBezTo>
                    <a:pt x="5315677" y="247650"/>
                    <a:pt x="5068027" y="0"/>
                    <a:pt x="476322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AutoShape 17" id="17"/>
          <p:cNvSpPr/>
          <p:nvPr/>
        </p:nvSpPr>
        <p:spPr>
          <a:xfrm>
            <a:off x="8189652" y="1354241"/>
            <a:ext cx="1077892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18" id="18"/>
          <p:cNvSpPr txBox="true"/>
          <p:nvPr/>
        </p:nvSpPr>
        <p:spPr>
          <a:xfrm rot="0">
            <a:off x="1028700" y="8875395"/>
            <a:ext cx="4717700" cy="32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WWW.REALLYGREATSITE.COM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541600" y="8875395"/>
            <a:ext cx="4717700" cy="32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19 AUGUST, 2021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062165" y="2418349"/>
            <a:ext cx="3127487" cy="648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Normalize text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47377" y="2652029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🔤 L</a:t>
            </a: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OWERCASING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903930" y="8875395"/>
            <a:ext cx="2480140" cy="321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5 / 16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12910" y="468537"/>
            <a:ext cx="6776743" cy="1303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85"/>
              </a:lnSpc>
            </a:pPr>
            <a:r>
              <a:rPr lang="en-US" sz="756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Data Cleaning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937539" y="3952924"/>
            <a:ext cx="3651579" cy="565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via emoji.replace_emoji()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47377" y="4095799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🙂 EM</a:t>
            </a: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OJI REMOVAL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062165" y="5305889"/>
            <a:ext cx="3127487" cy="1353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Keep only alphabetic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51087" y="5533964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❌ DIGIT </a:t>
            </a: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REMOVAL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062165" y="6749659"/>
            <a:ext cx="3127487" cy="648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Using NLTK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147377" y="6983340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📚 ST</a:t>
            </a: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OPWORD FILTERING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716375" y="2768020"/>
            <a:ext cx="4235460" cy="648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Standardize and convert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001614" y="3036094"/>
            <a:ext cx="3653903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🕓 DAT</a:t>
            </a: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 PARSING 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259261" y="4613220"/>
            <a:ext cx="3692575" cy="648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Remove blanks or nulls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721884" y="4749745"/>
            <a:ext cx="3653903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🕳️ EMPTY REVIE</a:t>
            </a: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 FILTERING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737998" y="6702744"/>
            <a:ext cx="2474833" cy="834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🔄 WHITES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PACE</a:t>
            </a:r>
          </a:p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NORMALIZATION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761761" y="6397234"/>
            <a:ext cx="3410031" cy="1353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Clean spacing &amp; newlines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681" t="-49967" r="-17681" b="-4996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26496" y="3261300"/>
            <a:ext cx="6635009" cy="3631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51"/>
              </a:lnSpc>
            </a:pPr>
            <a:r>
              <a:rPr lang="en-US" sz="6893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 Sentiment Model Development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24240" y="0"/>
            <a:ext cx="14039520" cy="10287000"/>
          </a:xfrm>
          <a:custGeom>
            <a:avLst/>
            <a:gdLst/>
            <a:ahLst/>
            <a:cxnLst/>
            <a:rect r="r" b="b" t="t" l="l"/>
            <a:pathLst>
              <a:path h="10287000" w="14039520">
                <a:moveTo>
                  <a:pt x="0" y="0"/>
                </a:moveTo>
                <a:lnTo>
                  <a:pt x="14039520" y="0"/>
                </a:lnTo>
                <a:lnTo>
                  <a:pt x="140395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-6695" r="0" b="-66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6383544"/>
            <a:ext cx="7351532" cy="3117157"/>
            <a:chOff x="0" y="0"/>
            <a:chExt cx="9802043" cy="415621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341433" y="1209810"/>
              <a:ext cx="9460611" cy="2946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00"/>
                </a:lnSpc>
              </a:pPr>
              <a:r>
                <a:rPr lang="en-US" sz="23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Classify real-time user sentiment (Positive, Neutral, Negative) from Google Play Store reviews in Bahasa Melayu.</a:t>
              </a:r>
            </a:p>
            <a:p>
              <a:pPr algn="l">
                <a:lnSpc>
                  <a:spcPts val="4399"/>
                </a:lnSpc>
              </a:pPr>
            </a:p>
          </p:txBody>
        </p:sp>
        <p:grpSp>
          <p:nvGrpSpPr>
            <p:cNvPr name="Group 5" id="5"/>
            <p:cNvGrpSpPr/>
            <p:nvPr/>
          </p:nvGrpSpPr>
          <p:grpSpPr>
            <a:xfrm rot="0">
              <a:off x="323624" y="0"/>
              <a:ext cx="5643019" cy="858227"/>
              <a:chOff x="0" y="0"/>
              <a:chExt cx="7193428" cy="110617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7194698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7194698">
                    <a:moveTo>
                      <a:pt x="6640978" y="45720"/>
                    </a:moveTo>
                    <a:cubicBezTo>
                      <a:pt x="6920378" y="45720"/>
                      <a:pt x="7147708" y="273050"/>
                      <a:pt x="7147708" y="552450"/>
                    </a:cubicBezTo>
                    <a:cubicBezTo>
                      <a:pt x="7147708" y="831850"/>
                      <a:pt x="6920378" y="1059180"/>
                      <a:pt x="6640978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6640978" y="45720"/>
                    </a:lnTo>
                    <a:moveTo>
                      <a:pt x="6640978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6640978" y="1107440"/>
                    </a:lnTo>
                    <a:cubicBezTo>
                      <a:pt x="6947048" y="1107440"/>
                      <a:pt x="7194698" y="859790"/>
                      <a:pt x="7194698" y="553720"/>
                    </a:cubicBezTo>
                    <a:cubicBezTo>
                      <a:pt x="7193428" y="247650"/>
                      <a:pt x="6945778" y="0"/>
                      <a:pt x="664097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0" y="128123"/>
              <a:ext cx="6290267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🎯</a:t>
              </a: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 OBJECTIVE: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07768" y="6383544"/>
            <a:ext cx="7351532" cy="3698182"/>
            <a:chOff x="0" y="0"/>
            <a:chExt cx="9802043" cy="493091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341433" y="1209810"/>
              <a:ext cx="9460611" cy="3721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96571" indent="-248285" lvl="1">
                <a:lnSpc>
                  <a:spcPts val="4600"/>
                </a:lnSpc>
                <a:buFont typeface="Arial"/>
                <a:buChar char="•"/>
              </a:pPr>
              <a:r>
                <a:rPr lang="en-US" b="true" sz="2300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Naive Bayes → </a:t>
              </a:r>
              <a:r>
                <a:rPr lang="en-US" sz="23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Used for fast, full-stream classification</a:t>
              </a:r>
            </a:p>
            <a:p>
              <a:pPr algn="l" marL="496571" indent="-248285" lvl="1">
                <a:lnSpc>
                  <a:spcPts val="4600"/>
                </a:lnSpc>
                <a:buFont typeface="Arial"/>
                <a:buChar char="•"/>
              </a:pPr>
              <a:r>
                <a:rPr lang="en-US" b="true" sz="2300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LSTM → </a:t>
              </a:r>
              <a:r>
                <a:rPr lang="en-US" sz="23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Used in Spark Kafka consumer for deeper insights</a:t>
              </a:r>
            </a:p>
            <a:p>
              <a:pPr algn="l">
                <a:lnSpc>
                  <a:spcPts val="4399"/>
                </a:lnSpc>
              </a:pP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323624" y="0"/>
              <a:ext cx="5643019" cy="858227"/>
              <a:chOff x="0" y="0"/>
              <a:chExt cx="7193428" cy="110617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7194698" cy="1107440"/>
              </a:xfrm>
              <a:custGeom>
                <a:avLst/>
                <a:gdLst/>
                <a:ahLst/>
                <a:cxnLst/>
                <a:rect r="r" b="b" t="t" l="l"/>
                <a:pathLst>
                  <a:path h="1107440" w="7194698">
                    <a:moveTo>
                      <a:pt x="6640978" y="45720"/>
                    </a:moveTo>
                    <a:cubicBezTo>
                      <a:pt x="6920378" y="45720"/>
                      <a:pt x="7147708" y="273050"/>
                      <a:pt x="7147708" y="552450"/>
                    </a:cubicBezTo>
                    <a:cubicBezTo>
                      <a:pt x="7147708" y="831850"/>
                      <a:pt x="6920378" y="1059180"/>
                      <a:pt x="6640978" y="1059180"/>
                    </a:cubicBezTo>
                    <a:lnTo>
                      <a:pt x="553720" y="1059180"/>
                    </a:lnTo>
                    <a:cubicBezTo>
                      <a:pt x="274320" y="1059180"/>
                      <a:pt x="46990" y="831850"/>
                      <a:pt x="46990" y="552450"/>
                    </a:cubicBezTo>
                    <a:cubicBezTo>
                      <a:pt x="46990" y="273050"/>
                      <a:pt x="274320" y="45720"/>
                      <a:pt x="553720" y="45720"/>
                    </a:cubicBezTo>
                    <a:lnTo>
                      <a:pt x="6640978" y="45720"/>
                    </a:lnTo>
                    <a:moveTo>
                      <a:pt x="6640978" y="0"/>
                    </a:moveTo>
                    <a:lnTo>
                      <a:pt x="553720" y="0"/>
                    </a:lnTo>
                    <a:cubicBezTo>
                      <a:pt x="247650" y="0"/>
                      <a:pt x="0" y="247650"/>
                      <a:pt x="0" y="553720"/>
                    </a:cubicBezTo>
                    <a:cubicBezTo>
                      <a:pt x="0" y="859790"/>
                      <a:pt x="247650" y="1107440"/>
                      <a:pt x="553720" y="1107440"/>
                    </a:cubicBezTo>
                    <a:lnTo>
                      <a:pt x="6640978" y="1107440"/>
                    </a:lnTo>
                    <a:cubicBezTo>
                      <a:pt x="6947048" y="1107440"/>
                      <a:pt x="7194698" y="859790"/>
                      <a:pt x="7194698" y="553720"/>
                    </a:cubicBezTo>
                    <a:cubicBezTo>
                      <a:pt x="7193428" y="247650"/>
                      <a:pt x="6945778" y="0"/>
                      <a:pt x="664097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128123"/>
              <a:ext cx="6290267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TRAD</a:t>
              </a:r>
              <a:r>
                <a:rPr lang="en-US" b="true" sz="2399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E-OFF: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574246"/>
            <a:ext cx="6996983" cy="1368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Model Choice</a:t>
            </a:r>
          </a:p>
        </p:txBody>
      </p:sp>
      <p:graphicFrame>
        <p:nvGraphicFramePr>
          <p:cNvPr name="Table 14" id="14"/>
          <p:cNvGraphicFramePr>
            <a:graphicFrameLocks noGrp="true"/>
          </p:cNvGraphicFramePr>
          <p:nvPr/>
        </p:nvGraphicFramePr>
        <p:xfrm>
          <a:off x="3598467" y="2406856"/>
          <a:ext cx="10568551" cy="3219450"/>
        </p:xfrm>
        <a:graphic>
          <a:graphicData uri="http://schemas.openxmlformats.org/drawingml/2006/table">
            <a:tbl>
              <a:tblPr/>
              <a:tblGrid>
                <a:gridCol w="4724658"/>
                <a:gridCol w="5843893"/>
              </a:tblGrid>
              <a:tr h="7353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Model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79"/>
                        </a:lnSpc>
                        <a:defRPr/>
                      </a:pPr>
                      <a:r>
                        <a:rPr lang="en-US" sz="3199" b="true">
                          <a:solidFill>
                            <a:srgbClr val="FFFFFF"/>
                          </a:solidFill>
                          <a:latin typeface="Glacial Indifference Bold"/>
                          <a:ea typeface="Glacial Indifference Bold"/>
                          <a:cs typeface="Glacial Indifference Bold"/>
                          <a:sym typeface="Glacial Indifference Bold"/>
                        </a:rPr>
                        <a:t>Why We Chose It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0D4"/>
                    </a:solidFill>
                  </a:tcPr>
                </a:tc>
              </a:tr>
              <a:tr h="124207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Naive Bayes (TF-IDF)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Fast, memory efficient, Spark-compatible for real-time use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  <a:tr h="124207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LSTM Neural Network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Captures context, better with Malay slang and word order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DDE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DAGscq6_NME</dc:identifier>
  <dcterms:modified xsi:type="dcterms:W3CDTF">2011-08-01T06:04:30Z</dcterms:modified>
  <cp:revision>1</cp:revision>
  <dc:title>Copy of Project 2: Real-Time Sentiment Analysis using Apache Spark and Kafka</dc:title>
</cp:coreProperties>
</file>

<file path=docProps/thumbnail.jpeg>
</file>